
<file path=[Content_Types].xml><?xml version="1.0" encoding="utf-8"?>
<Types xmlns="http://schemas.openxmlformats.org/package/2006/content-types">
  <Default Extension="emf" ContentType="image/x-emf"/>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257" r:id="rId3"/>
    <p:sldId id="259" r:id="rId4"/>
    <p:sldId id="263" r:id="rId5"/>
    <p:sldId id="264" r:id="rId6"/>
    <p:sldId id="265" r:id="rId7"/>
    <p:sldId id="262" r:id="rId8"/>
    <p:sldId id="271" r:id="rId9"/>
    <p:sldId id="268" r:id="rId10"/>
    <p:sldId id="269" r:id="rId11"/>
    <p:sldId id="260" r:id="rId12"/>
    <p:sldId id="275" r:id="rId13"/>
    <p:sldId id="292" r:id="rId14"/>
    <p:sldId id="293" r:id="rId15"/>
    <p:sldId id="294" r:id="rId16"/>
    <p:sldId id="295" r:id="rId17"/>
    <p:sldId id="296" r:id="rId18"/>
    <p:sldId id="276" r:id="rId19"/>
    <p:sldId id="281" r:id="rId20"/>
    <p:sldId id="282" r:id="rId21"/>
    <p:sldId id="283" r:id="rId22"/>
    <p:sldId id="284" r:id="rId23"/>
    <p:sldId id="285" r:id="rId24"/>
    <p:sldId id="286" r:id="rId25"/>
    <p:sldId id="287" r:id="rId26"/>
    <p:sldId id="288" r:id="rId27"/>
    <p:sldId id="289" r:id="rId28"/>
    <p:sldId id="261" r:id="rId29"/>
    <p:sldId id="273" r:id="rId30"/>
    <p:sldId id="290" r:id="rId31"/>
    <p:sldId id="291" r:id="rId32"/>
    <p:sldId id="278" r:id="rId33"/>
    <p:sldId id="28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3" autoAdjust="0"/>
    <p:restoredTop sz="83224" autoAdjust="0"/>
  </p:normalViewPr>
  <p:slideViewPr>
    <p:cSldViewPr snapToGrid="0" showGuides="1">
      <p:cViewPr varScale="1">
        <p:scale>
          <a:sx n="111" d="100"/>
          <a:sy n="111" d="100"/>
        </p:scale>
        <p:origin x="248" y="688"/>
      </p:cViewPr>
      <p:guideLst>
        <p:guide orient="horz" pos="2137"/>
        <p:guide pos="3885"/>
        <p:guide orient="horz" pos="15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a:t>
            </a:r>
            <a:endParaRPr lang="en-US" altLang="zh-CN" dirty="0"/>
          </a:p>
          <a:p>
            <a:endParaRPr lang="en-US" altLang="zh-CN" dirty="0"/>
          </a:p>
          <a:p>
            <a:r>
              <a:rPr lang="zh-CN" altLang="en-US" dirty="0"/>
              <a:t>很感谢各位老师参加我的答辩。</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a:t>
            </a:r>
            <a:endParaRPr lang="en-US" altLang="zh-CN" dirty="0"/>
          </a:p>
          <a:p>
            <a:endParaRPr lang="en-US" altLang="zh-CN" dirty="0"/>
          </a:p>
          <a:p>
            <a:r>
              <a:rPr lang="zh-CN" altLang="en-US" dirty="0"/>
              <a:t>这篇论文是在祝园园老师的指导下完成的。</a:t>
            </a:r>
            <a:endParaRPr lang="en-US" altLang="zh-CN" dirty="0"/>
          </a:p>
          <a:p>
            <a:endParaRPr lang="en-US" altLang="zh-CN" dirty="0"/>
          </a:p>
          <a:p>
            <a:endParaRPr lang="en-US" altLang="zh-CN" dirty="0"/>
          </a:p>
          <a:p>
            <a:r>
              <a:rPr lang="zh-CN" altLang="zh-CN" sz="1200" kern="1200" dirty="0">
                <a:solidFill>
                  <a:schemeClr val="tx1"/>
                </a:solidFill>
                <a:effectLst/>
                <a:latin typeface="+mn-lt"/>
                <a:ea typeface="+mn-ea"/>
                <a:cs typeface="+mn-cs"/>
              </a:rPr>
              <a:t>在这里我要对我的导师表示</a:t>
            </a:r>
          </a:p>
          <a:p>
            <a:endParaRPr lang="en-US" altLang="zh-CN" dirty="0"/>
          </a:p>
          <a:p>
            <a:r>
              <a:rPr lang="en-US" altLang="zh-CN" dirty="0"/>
              <a:t>——————————————————————————</a:t>
            </a:r>
          </a:p>
          <a:p>
            <a:endParaRPr lang="en-US" altLang="zh-CN" dirty="0"/>
          </a:p>
          <a:p>
            <a:r>
              <a:rPr lang="zh-CN" altLang="en-US" dirty="0"/>
              <a:t>下面，我将本论文设计的目的和主要的内容向各位老师进行汇报</a:t>
            </a:r>
            <a:endParaRPr lang="en-US" altLang="zh-CN" dirty="0"/>
          </a:p>
          <a:p>
            <a:endParaRPr lang="en-US" altLang="zh-CN" dirty="0"/>
          </a:p>
          <a:p>
            <a:r>
              <a:rPr lang="zh-CN" altLang="en-US" dirty="0"/>
              <a:t>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344067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210572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15</a:t>
            </a:fld>
            <a:endParaRPr lang="zh-CN" altLang="en-US"/>
          </a:p>
        </p:txBody>
      </p:sp>
    </p:spTree>
    <p:extLst>
      <p:ext uri="{BB962C8B-B14F-4D97-AF65-F5344CB8AC3E}">
        <p14:creationId xmlns:p14="http://schemas.microsoft.com/office/powerpoint/2010/main" val="1194016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16</a:t>
            </a:fld>
            <a:endParaRPr lang="zh-CN" altLang="en-US"/>
          </a:p>
        </p:txBody>
      </p:sp>
    </p:spTree>
    <p:extLst>
      <p:ext uri="{BB962C8B-B14F-4D97-AF65-F5344CB8AC3E}">
        <p14:creationId xmlns:p14="http://schemas.microsoft.com/office/powerpoint/2010/main" val="198867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17</a:t>
            </a:fld>
            <a:endParaRPr lang="zh-CN" altLang="en-US"/>
          </a:p>
        </p:txBody>
      </p:sp>
    </p:spTree>
    <p:extLst>
      <p:ext uri="{BB962C8B-B14F-4D97-AF65-F5344CB8AC3E}">
        <p14:creationId xmlns:p14="http://schemas.microsoft.com/office/powerpoint/2010/main" val="3316640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是一个利用图的拓扑关系也就是结构信息计算相似度的方法</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或</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dirty="0"/>
              <a:t>https://www.cnblogs.com/zhangchaoyang/articles/4575809.html</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23</a:t>
            </a:fld>
            <a:endParaRPr lang="zh-CN" altLang="en-US"/>
          </a:p>
        </p:txBody>
      </p:sp>
    </p:spTree>
    <p:extLst>
      <p:ext uri="{BB962C8B-B14F-4D97-AF65-F5344CB8AC3E}">
        <p14:creationId xmlns:p14="http://schemas.microsoft.com/office/powerpoint/2010/main" val="3769516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属性图的社区搜索：</a:t>
            </a:r>
            <a:r>
              <a:rPr lang="en-US" altLang="zh-CN" dirty="0"/>
              <a:t>ATC</a:t>
            </a:r>
            <a:r>
              <a:rPr lang="zh-CN" altLang="en-US" dirty="0"/>
              <a:t>搜索算法</a:t>
            </a:r>
            <a:endParaRPr lang="en-US" altLang="zh-CN" dirty="0"/>
          </a:p>
          <a:p>
            <a:endParaRPr lang="en-US" altLang="zh-CN" dirty="0"/>
          </a:p>
          <a:p>
            <a:r>
              <a:rPr lang="zh-CN" altLang="en-US" dirty="0"/>
              <a:t>基本思想：</a:t>
            </a:r>
            <a:endParaRPr lang="en-US" altLang="zh-CN" dirty="0"/>
          </a:p>
          <a:p>
            <a:r>
              <a:rPr lang="zh-CN" altLang="en-US" dirty="0"/>
              <a:t>从属性的最大频繁子集开始进行搜索，当找到一个社区后就停止下一个量级的频繁子集搜索。（使用</a:t>
            </a:r>
            <a:r>
              <a:rPr lang="en-US" altLang="zh-CN" dirty="0"/>
              <a:t>k-truss</a:t>
            </a:r>
            <a:r>
              <a:rPr lang="zh-CN" altLang="en-US" dirty="0"/>
              <a:t>结构来保证结构的紧密性）。</a:t>
            </a:r>
            <a:endParaRPr lang="en-US" altLang="zh-CN" dirty="0"/>
          </a:p>
          <a:p>
            <a:endParaRPr lang="en-US" altLang="zh-CN" dirty="0"/>
          </a:p>
          <a:p>
            <a:r>
              <a:rPr lang="zh-CN" altLang="en-US" dirty="0"/>
              <a:t>对于查询顶点</a:t>
            </a:r>
            <a:r>
              <a:rPr lang="en-US" altLang="zh-CN" dirty="0"/>
              <a:t>V</a:t>
            </a:r>
            <a:r>
              <a:rPr lang="zh-CN" altLang="en-US" dirty="0"/>
              <a:t>：</a:t>
            </a:r>
            <a:endParaRPr lang="en-US" altLang="zh-CN" dirty="0"/>
          </a:p>
          <a:p>
            <a:endParaRPr lang="en-US" altLang="zh-CN" dirty="0"/>
          </a:p>
          <a:p>
            <a:pPr marL="171450" indent="-171450">
              <a:buFontTx/>
              <a:buChar char="-"/>
            </a:pPr>
            <a:r>
              <a:rPr lang="zh-CN" altLang="en-US" dirty="0"/>
              <a:t>枚举属性子集的所有非空子集</a:t>
            </a:r>
            <a:endParaRPr lang="en-US" altLang="zh-CN" dirty="0"/>
          </a:p>
          <a:p>
            <a:pPr marL="171450" indent="-171450">
              <a:buFontTx/>
              <a:buChar char="-"/>
            </a:pPr>
            <a:r>
              <a:rPr lang="zh-CN" altLang="en-US" dirty="0"/>
              <a:t>对每一个属性的非空子集，检查是否有包含</a:t>
            </a:r>
            <a:r>
              <a:rPr lang="en-US" altLang="zh-CN" dirty="0"/>
              <a:t>V</a:t>
            </a:r>
            <a:r>
              <a:rPr lang="zh-CN" altLang="en-US" dirty="0"/>
              <a:t>的</a:t>
            </a:r>
            <a:r>
              <a:rPr lang="en-US" altLang="zh-CN" dirty="0"/>
              <a:t>k-truss</a:t>
            </a:r>
            <a:r>
              <a:rPr lang="zh-CN" altLang="en-US" dirty="0"/>
              <a:t>社区</a:t>
            </a:r>
            <a:endParaRPr lang="en-US" altLang="zh-CN" dirty="0"/>
          </a:p>
          <a:p>
            <a:pPr marL="171450" indent="-171450">
              <a:buFontTx/>
              <a:buChar char="-"/>
            </a:pPr>
            <a:r>
              <a:rPr lang="zh-CN" altLang="en-US" dirty="0"/>
              <a:t>返回关键字集合最大的</a:t>
            </a:r>
            <a:r>
              <a:rPr lang="en-US" altLang="zh-CN" dirty="0"/>
              <a:t>k-truss</a:t>
            </a:r>
            <a:r>
              <a:rPr lang="zh-CN" altLang="en-US" dirty="0"/>
              <a:t>社区</a:t>
            </a:r>
            <a:endParaRPr lang="en-US" altLang="zh-CN" dirty="0"/>
          </a:p>
          <a:p>
            <a:endParaRPr lang="en-US" altLang="zh-CN" dirty="0"/>
          </a:p>
          <a:p>
            <a:endParaRPr lang="en-US" altLang="zh-CN" dirty="0"/>
          </a:p>
          <a:p>
            <a:r>
              <a:rPr lang="zh-CN" altLang="en-US" dirty="0"/>
              <a:t>优化：</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在</a:t>
            </a:r>
            <a:r>
              <a:rPr lang="en-US" altLang="zh-CN" dirty="0"/>
              <a:t>V</a:t>
            </a:r>
            <a:r>
              <a:rPr lang="zh-CN" altLang="en-US" dirty="0"/>
              <a:t>和其邻居间进行属性的频繁项集挖掘，筛选</a:t>
            </a:r>
            <a:r>
              <a:rPr lang="en-US" altLang="zh-CN" dirty="0"/>
              <a:t>V</a:t>
            </a:r>
            <a:r>
              <a:rPr lang="zh-CN" altLang="en-US" dirty="0"/>
              <a:t>属性集合；自上而下，从大的集合开始搜索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使用索引：保存</a:t>
            </a:r>
            <a:r>
              <a:rPr lang="en-US" altLang="zh-CN" dirty="0"/>
              <a:t>truss</a:t>
            </a:r>
            <a:r>
              <a:rPr lang="zh-CN" altLang="en-US" dirty="0"/>
              <a:t>等价信息和超节点信息的混合索引（使用超图压缩图加快速度，超图中的节点是超节点：连通的、有相同</a:t>
            </a:r>
            <a:r>
              <a:rPr lang="en-US" altLang="zh-CN" dirty="0"/>
              <a:t>truss</a:t>
            </a:r>
            <a:r>
              <a:rPr lang="zh-CN" altLang="en-US" dirty="0"/>
              <a:t>值的边的集合聚集成一个超节点。超节点之间有三角形连通就有边。 在超图上进行社区搜索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a:t>
            </a:r>
            <a:endParaRPr lang="en-US" altLang="zh-CN" dirty="0"/>
          </a:p>
          <a:p>
            <a:endParaRPr lang="en-US" altLang="zh-CN" dirty="0"/>
          </a:p>
          <a:p>
            <a:r>
              <a:rPr lang="en-US" altLang="zh-CN" dirty="0"/>
              <a:t>______________________________________________________________________________________</a:t>
            </a:r>
          </a:p>
          <a:p>
            <a:endParaRPr lang="en-US" altLang="zh-CN" dirty="0"/>
          </a:p>
          <a:p>
            <a:r>
              <a:rPr lang="en-US" altLang="zh-CN" dirty="0"/>
              <a:t>K-core</a:t>
            </a:r>
            <a:r>
              <a:rPr lang="zh-CN" altLang="en-US" dirty="0"/>
              <a:t>：节点度数 </a:t>
            </a:r>
            <a:r>
              <a:rPr lang="en-US" altLang="zh-CN" dirty="0"/>
              <a:t>&gt;= k</a:t>
            </a:r>
          </a:p>
          <a:p>
            <a:r>
              <a:rPr lang="en-US" altLang="zh-CN" dirty="0"/>
              <a:t>K-truss:  </a:t>
            </a:r>
            <a:r>
              <a:rPr lang="zh-CN" altLang="en-US" dirty="0"/>
              <a:t>每条边至少包含</a:t>
            </a:r>
            <a:r>
              <a:rPr lang="en-US" altLang="zh-CN" dirty="0"/>
              <a:t>k-2</a:t>
            </a:r>
            <a:r>
              <a:rPr lang="zh-CN" altLang="en-US" dirty="0"/>
              <a:t>个三角形</a:t>
            </a:r>
            <a:endParaRPr lang="en-US" altLang="zh-CN" dirty="0"/>
          </a:p>
          <a:p>
            <a:endParaRPr lang="en-US" altLang="zh-CN" dirty="0"/>
          </a:p>
          <a:p>
            <a:r>
              <a:rPr lang="en-US" altLang="zh-CN" dirty="0"/>
              <a:t>K-truss=(k-1)-core=(k-1)-edge</a:t>
            </a:r>
          </a:p>
          <a:p>
            <a:endParaRPr lang="en-US" altLang="zh-CN" dirty="0"/>
          </a:p>
          <a:p>
            <a:endParaRPr lang="en-US" altLang="zh-CN" dirty="0"/>
          </a:p>
          <a:p>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27</a:t>
            </a:fld>
            <a:endParaRPr lang="zh-CN" altLang="en-US"/>
          </a:p>
        </p:txBody>
      </p:sp>
    </p:spTree>
    <p:extLst>
      <p:ext uri="{BB962C8B-B14F-4D97-AF65-F5344CB8AC3E}">
        <p14:creationId xmlns:p14="http://schemas.microsoft.com/office/powerpoint/2010/main" val="4113307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29</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30</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31</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ATC</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3.xml"/><Relationship Id="rId7" Type="http://schemas.openxmlformats.org/officeDocument/2006/relationships/notesSlide" Target="../notesSlides/notesSlide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2.xml"/><Relationship Id="rId7" Type="http://schemas.microsoft.com/office/2007/relationships/hdphoto" Target="../media/hdphoto11.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5.png"/><Relationship Id="rId5" Type="http://schemas.microsoft.com/office/2007/relationships/hdphoto" Target="../media/hdphoto10.wdp"/><Relationship Id="rId4" Type="http://schemas.openxmlformats.org/officeDocument/2006/relationships/image" Target="../media/image14.png"/><Relationship Id="rId9" Type="http://schemas.microsoft.com/office/2007/relationships/hdphoto" Target="../media/hdphoto12.wdp"/></Relationships>
</file>

<file path=ppt/slides/_rels/slide13.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7.emf"/></Relationships>
</file>

<file path=ppt/slides/_rels/slide1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8.emf"/></Relationships>
</file>

<file path=ppt/slides/_rels/slide1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9.emf"/></Relationships>
</file>

<file path=ppt/slides/_rels/slide1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20.emf"/></Relationships>
</file>

<file path=ppt/slides/_rels/slide1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6.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7.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29.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30.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5" Type="http://schemas.openxmlformats.org/officeDocument/2006/relationships/image" Target="../media/image3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33.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4.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4.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6.wdp"/><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strVal val="#ppt_x"/>
                                          </p:val>
                                        </p:tav>
                                        <p:tav tm="100000">
                                          <p:val>
                                            <p:strVal val="#ppt_x"/>
                                          </p:val>
                                        </p:tav>
                                      </p:tavLst>
                                    </p:anim>
                                    <p:anim calcmode="lin" valueType="num">
                                      <p:cBhvr>
                                        <p:cTn id="18" dur="500" fill="hold"/>
                                        <p:tgtEl>
                                          <p:spTgt spid="35"/>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par>
                                <p:cTn id="22" presetID="16" presetClass="entr" presetSubtype="2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4"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grpSp>
        <p:nvGrpSpPr>
          <p:cNvPr id="2" name="组合 1">
            <a:extLst>
              <a:ext uri="{FF2B5EF4-FFF2-40B4-BE49-F238E27FC236}">
                <a16:creationId xmlns:a16="http://schemas.microsoft.com/office/drawing/2014/main" id="{ACD7D3E8-9ECE-804A-806E-E9A21A9E3CF9}"/>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633984"/>
            <a:chOff x="4668935" y="4769050"/>
            <a:chExt cx="6012766" cy="633984"/>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5933A2-B3AE-4A49-B50D-AC3D36E1A912}"/>
              </a:ext>
            </a:extLst>
          </p:cNvPr>
          <p:cNvGrpSpPr/>
          <p:nvPr/>
        </p:nvGrpSpPr>
        <p:grpSpPr>
          <a:xfrm>
            <a:off x="-3293053" y="-641303"/>
            <a:ext cx="19664610" cy="8023124"/>
            <a:chOff x="-3293053" y="-641303"/>
            <a:chExt cx="1966461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grpSp>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BCC8D4C-F34F-FB49-B5CB-B606C808AA9F}"/>
              </a:ext>
            </a:extLst>
          </p:cNvPr>
          <p:cNvGrpSpPr/>
          <p:nvPr/>
        </p:nvGrpSpPr>
        <p:grpSpPr>
          <a:xfrm>
            <a:off x="6657452" y="2084074"/>
            <a:ext cx="5258323" cy="2848808"/>
            <a:chOff x="6657452" y="2084074"/>
            <a:chExt cx="5258323" cy="2848808"/>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2"/>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Difficulties and 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par>
                          <p:cTn id="38" fill="hold">
                            <p:stCondLst>
                              <p:cond delay="14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实践难点分析：数据预处理</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6" name="图片 15">
            <a:extLst>
              <a:ext uri="{FF2B5EF4-FFF2-40B4-BE49-F238E27FC236}">
                <a16:creationId xmlns:a16="http://schemas.microsoft.com/office/drawing/2014/main" id="{82FF8731-26C6-E243-90CA-C433308A8E7E}"/>
              </a:ext>
            </a:extLst>
          </p:cNvPr>
          <p:cNvPicPr/>
          <p:nvPr/>
        </p:nvPicPr>
        <p:blipFill>
          <a:blip r:embed="rId9">
            <a:extLst>
              <a:ext uri="{28A0092B-C50C-407E-A947-70E740481C1C}">
                <a14:useLocalDpi xmlns:a14="http://schemas.microsoft.com/office/drawing/2010/main" val="0"/>
              </a:ext>
            </a:extLst>
          </a:blip>
          <a:stretch>
            <a:fillRect/>
          </a:stretch>
        </p:blipFill>
        <p:spPr>
          <a:xfrm>
            <a:off x="507041" y="1270232"/>
            <a:ext cx="8942407" cy="4653023"/>
          </a:xfrm>
          <a:prstGeom prst="rect">
            <a:avLst/>
          </a:prstGeom>
        </p:spPr>
      </p:pic>
    </p:spTree>
    <p:extLst>
      <p:ext uri="{BB962C8B-B14F-4D97-AF65-F5344CB8AC3E}">
        <p14:creationId xmlns:p14="http://schemas.microsoft.com/office/powerpoint/2010/main" val="380285606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87EFD8E1-EA6F-304F-B434-445B4FFCFCC3}"/>
              </a:ext>
            </a:extLst>
          </p:cNvPr>
          <p:cNvPicPr/>
          <p:nvPr/>
        </p:nvPicPr>
        <p:blipFill>
          <a:blip r:embed="rId9">
            <a:extLst>
              <a:ext uri="{28A0092B-C50C-407E-A947-70E740481C1C}">
                <a14:useLocalDpi xmlns:a14="http://schemas.microsoft.com/office/drawing/2010/main" val="0"/>
              </a:ext>
            </a:extLst>
          </a:blip>
          <a:stretch>
            <a:fillRect/>
          </a:stretch>
        </p:blipFill>
        <p:spPr>
          <a:xfrm>
            <a:off x="1415424" y="1460034"/>
            <a:ext cx="6959584" cy="5051550"/>
          </a:xfrm>
          <a:prstGeom prst="rect">
            <a:avLst/>
          </a:prstGeom>
        </p:spPr>
      </p:pic>
    </p:spTree>
    <p:extLst>
      <p:ext uri="{BB962C8B-B14F-4D97-AF65-F5344CB8AC3E}">
        <p14:creationId xmlns:p14="http://schemas.microsoft.com/office/powerpoint/2010/main" val="307481530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8C217F7B-5A0D-F246-B14B-E5DA9EE1AC36}"/>
              </a:ext>
            </a:extLst>
          </p:cNvPr>
          <p:cNvPicPr/>
          <p:nvPr/>
        </p:nvPicPr>
        <p:blipFill>
          <a:blip r:embed="rId9">
            <a:extLst>
              <a:ext uri="{28A0092B-C50C-407E-A947-70E740481C1C}">
                <a14:useLocalDpi xmlns:a14="http://schemas.microsoft.com/office/drawing/2010/main" val="0"/>
              </a:ext>
            </a:extLst>
          </a:blip>
          <a:stretch>
            <a:fillRect/>
          </a:stretch>
        </p:blipFill>
        <p:spPr>
          <a:xfrm>
            <a:off x="595694" y="1551008"/>
            <a:ext cx="8572684" cy="3749565"/>
          </a:xfrm>
          <a:prstGeom prst="rect">
            <a:avLst/>
          </a:prstGeom>
        </p:spPr>
      </p:pic>
    </p:spTree>
    <p:extLst>
      <p:ext uri="{BB962C8B-B14F-4D97-AF65-F5344CB8AC3E}">
        <p14:creationId xmlns:p14="http://schemas.microsoft.com/office/powerpoint/2010/main" val="361702525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实践难点分析：前端架构图</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33B24519-0A25-DF40-821F-9C702C5FA9B0}"/>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326282" y="995423"/>
            <a:ext cx="7060785" cy="5717893"/>
          </a:xfrm>
          <a:prstGeom prst="rect">
            <a:avLst/>
          </a:prstGeom>
        </p:spPr>
      </p:pic>
    </p:spTree>
    <p:extLst>
      <p:ext uri="{BB962C8B-B14F-4D97-AF65-F5344CB8AC3E}">
        <p14:creationId xmlns:p14="http://schemas.microsoft.com/office/powerpoint/2010/main" val="377122599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p:stCondLst>
                              <p:cond delay="1500"/>
                            </p:stCondLst>
                            <p:childTnLst>
                              <p:par>
                                <p:cTn id="21" presetID="9"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实践难点分析：后端架构</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F687D820-363E-B645-ADAE-FB892BB4AD93}"/>
              </a:ext>
            </a:extLst>
          </p:cNvPr>
          <p:cNvPicPr/>
          <p:nvPr/>
        </p:nvPicPr>
        <p:blipFill>
          <a:blip r:embed="rId9">
            <a:extLst>
              <a:ext uri="{28A0092B-C50C-407E-A947-70E740481C1C}">
                <a14:useLocalDpi xmlns:a14="http://schemas.microsoft.com/office/drawing/2010/main" val="0"/>
              </a:ext>
            </a:extLst>
          </a:blip>
          <a:stretch>
            <a:fillRect/>
          </a:stretch>
        </p:blipFill>
        <p:spPr>
          <a:xfrm>
            <a:off x="2326282" y="1197164"/>
            <a:ext cx="4757492" cy="5410034"/>
          </a:xfrm>
          <a:prstGeom prst="rect">
            <a:avLst/>
          </a:prstGeom>
        </p:spPr>
      </p:pic>
    </p:spTree>
    <p:extLst>
      <p:ext uri="{BB962C8B-B14F-4D97-AF65-F5344CB8AC3E}">
        <p14:creationId xmlns:p14="http://schemas.microsoft.com/office/powerpoint/2010/main" val="99819225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checkerboard(across)">
                                      <p:cBhvr>
                                        <p:cTn id="10" dur="500"/>
                                        <p:tgtEl>
                                          <p:spTgt spid="9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grpSp>
        <p:nvGrpSpPr>
          <p:cNvPr id="4" name="组合 3">
            <a:extLst>
              <a:ext uri="{FF2B5EF4-FFF2-40B4-BE49-F238E27FC236}">
                <a16:creationId xmlns:a16="http://schemas.microsoft.com/office/drawing/2014/main" id="{2AC118A0-6FF4-4B4D-BC0C-60ACBF6C2C83}"/>
              </a:ext>
            </a:extLst>
          </p:cNvPr>
          <p:cNvGrpSpPr/>
          <p:nvPr/>
        </p:nvGrpSpPr>
        <p:grpSpPr>
          <a:xfrm>
            <a:off x="0" y="479236"/>
            <a:ext cx="5853584" cy="584775"/>
            <a:chOff x="0" y="479236"/>
            <a:chExt cx="5853584" cy="584775"/>
          </a:xfrm>
        </p:grpSpPr>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out)">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ppt_w+.15"/>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animEffect transition="in" filter="fade">
                                      <p:cBhvr>
                                        <p:cTn id="17" dur="500"/>
                                        <p:tgtEl>
                                          <p:spTgt spid="13"/>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400"/>
                                        <p:tgtEl>
                                          <p:spTgt spid="9"/>
                                        </p:tgtEl>
                                      </p:cBhvr>
                                    </p:animEffect>
                                  </p:childTnLst>
                                </p:cTn>
                              </p:par>
                              <p:par>
                                <p:cTn id="21" presetID="50" presetClass="entr" presetSubtype="0" decel="100000" fill="hold" grpId="0" nodeType="withEffect">
                                  <p:stCondLst>
                                    <p:cond delay="3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15"/>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par>
                                <p:cTn id="26" presetID="10" presetClass="entr" presetSubtype="0" fill="hold" grpId="0" nodeType="withEffect">
                                  <p:stCondLst>
                                    <p:cond delay="350"/>
                                  </p:stCondLst>
                                  <p:iterate type="wd">
                                    <p:tmPct val="4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400"/>
                                        <p:tgtEl>
                                          <p:spTgt spid="11"/>
                                        </p:tgtEl>
                                      </p:cBhvr>
                                    </p:animEffect>
                                  </p:childTnLst>
                                </p:cTn>
                              </p:par>
                              <p:par>
                                <p:cTn id="29" presetID="10" presetClass="entr" presetSubtype="0" fill="hold" grpId="0" nodeType="withEffect">
                                  <p:stCondLst>
                                    <p:cond delay="0"/>
                                  </p:stCondLst>
                                  <p:iterate type="wd">
                                    <p:tmPct val="4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50" presetClass="entr" presetSubtype="0" decel="100000" fill="hold" grpId="0" nodeType="withEffect">
                                  <p:stCondLst>
                                    <p:cond delay="7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ppt_w+.15"/>
                                          </p:val>
                                        </p:tav>
                                        <p:tav tm="100000">
                                          <p:val>
                                            <p:strVal val="#ppt_w"/>
                                          </p:val>
                                        </p:tav>
                                      </p:tavLst>
                                    </p:anim>
                                    <p:anim calcmode="lin" valueType="num">
                                      <p:cBhvr>
                                        <p:cTn id="35" dur="500" fill="hold"/>
                                        <p:tgtEl>
                                          <p:spTgt spid="15"/>
                                        </p:tgtEl>
                                        <p:attrNameLst>
                                          <p:attrName>ppt_h</p:attrName>
                                        </p:attrNameLst>
                                      </p:cBhvr>
                                      <p:tavLst>
                                        <p:tav tm="0">
                                          <p:val>
                                            <p:strVal val="#ppt_h"/>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a:t>
            </a:r>
            <a:r>
              <a:rPr lang="zh-CN" altLang="en-US" sz="1600">
                <a:solidFill>
                  <a:schemeClr val="accent1">
                    <a:lumMod val="50000"/>
                  </a:schemeClr>
                </a:solidFill>
                <a:latin typeface="微软雅黑" panose="020B0503020204020204" pitchFamily="34" charset="-122"/>
                <a:ea typeface="微软雅黑" panose="020B0503020204020204" pitchFamily="34" charset="-122"/>
              </a:rPr>
              <a:t>中获取有价值的信息（如研究团体等）已经</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变成了现实的问题。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121002" y="3391436"/>
            <a:ext cx="3881945"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以</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文献库数据为基础，使用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作为存储工具，通过集成图相关的算法，设计实现一个学术网络信息搜索检索平台。</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如：相似度查询、中心度查询、研究团体搜索等。</a:t>
            </a:r>
          </a:p>
        </p:txBody>
      </p:sp>
      <p:sp>
        <p:nvSpPr>
          <p:cNvPr id="11" name="文本框 10"/>
          <p:cNvSpPr txBox="1"/>
          <p:nvPr/>
        </p:nvSpPr>
        <p:spPr>
          <a:xfrm>
            <a:off x="882665" y="2676081"/>
            <a:ext cx="288659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选题背景及意义</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选题目的</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1" presetClass="entr" presetSubtype="0" fill="hold" grpId="1"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grpSp>
        <p:nvGrpSpPr>
          <p:cNvPr id="2" name="组合 1">
            <a:extLst>
              <a:ext uri="{FF2B5EF4-FFF2-40B4-BE49-F238E27FC236}">
                <a16:creationId xmlns:a16="http://schemas.microsoft.com/office/drawing/2014/main" id="{FC3E375E-BFF6-9543-9B4C-E2380B689E86}"/>
              </a:ext>
            </a:extLst>
          </p:cNvPr>
          <p:cNvGrpSpPr/>
          <p:nvPr/>
        </p:nvGrpSpPr>
        <p:grpSpPr>
          <a:xfrm>
            <a:off x="0" y="536386"/>
            <a:ext cx="5853584" cy="584775"/>
            <a:chOff x="0" y="536386"/>
            <a:chExt cx="5853584" cy="584775"/>
          </a:xfrm>
        </p:grpSpPr>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fltVal val="0.5"/>
                                          </p:val>
                                        </p:tav>
                                        <p:tav tm="100000">
                                          <p:val>
                                            <p:strVal val="#ppt_x"/>
                                          </p:val>
                                        </p:tav>
                                      </p:tavLst>
                                    </p:anim>
                                    <p:anim calcmode="lin" valueType="num">
                                      <p:cBhvr>
                                        <p:cTn id="28" dur="500" fill="hold"/>
                                        <p:tgtEl>
                                          <p:spTgt spid="2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fltVal val="0.5"/>
                                          </p:val>
                                        </p:tav>
                                        <p:tav tm="100000">
                                          <p:val>
                                            <p:strVal val="#ppt_x"/>
                                          </p:val>
                                        </p:tav>
                                      </p:tavLst>
                                    </p:anim>
                                    <p:anim calcmode="lin" valueType="num">
                                      <p:cBhvr>
                                        <p:cTn id="56" dur="500" fill="hold"/>
                                        <p:tgtEl>
                                          <p:spTgt spid="33"/>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fltVal val="0.5"/>
                                          </p:val>
                                        </p:tav>
                                        <p:tav tm="100000">
                                          <p:val>
                                            <p:strVal val="#ppt_x"/>
                                          </p:val>
                                        </p:tav>
                                      </p:tavLst>
                                    </p:anim>
                                    <p:anim calcmode="lin" valueType="num">
                                      <p:cBhvr>
                                        <p:cTn id="63" dur="500" fill="hold"/>
                                        <p:tgtEl>
                                          <p:spTgt spid="34"/>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fltVal val="0.5"/>
                                          </p:val>
                                        </p:tav>
                                        <p:tav tm="100000">
                                          <p:val>
                                            <p:strVal val="#ppt_x"/>
                                          </p:val>
                                        </p:tav>
                                      </p:tavLst>
                                    </p:anim>
                                    <p:anim calcmode="lin" valueType="num">
                                      <p:cBhvr>
                                        <p:cTn id="77" dur="500" fill="hold"/>
                                        <p:tgtEl>
                                          <p:spTgt spid="36"/>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500" fill="hold"/>
                                        <p:tgtEl>
                                          <p:spTgt spid="38"/>
                                        </p:tgtEl>
                                        <p:attrNameLst>
                                          <p:attrName>ppt_w</p:attrName>
                                        </p:attrNameLst>
                                      </p:cBhvr>
                                      <p:tavLst>
                                        <p:tav tm="0">
                                          <p:val>
                                            <p:fltVal val="0"/>
                                          </p:val>
                                        </p:tav>
                                        <p:tav tm="100000">
                                          <p:val>
                                            <p:strVal val="#ppt_w"/>
                                          </p:val>
                                        </p:tav>
                                      </p:tavLst>
                                    </p:anim>
                                    <p:anim calcmode="lin" valueType="num">
                                      <p:cBhvr>
                                        <p:cTn id="81" dur="500" fill="hold"/>
                                        <p:tgtEl>
                                          <p:spTgt spid="38"/>
                                        </p:tgtEl>
                                        <p:attrNameLst>
                                          <p:attrName>ppt_h</p:attrName>
                                        </p:attrNameLst>
                                      </p:cBhvr>
                                      <p:tavLst>
                                        <p:tav tm="0">
                                          <p:val>
                                            <p:fltVal val="0"/>
                                          </p:val>
                                        </p:tav>
                                        <p:tav tm="100000">
                                          <p:val>
                                            <p:strVal val="#ppt_h"/>
                                          </p:val>
                                        </p:tav>
                                      </p:tavLst>
                                    </p:anim>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fltVal val="0.5"/>
                                          </p:val>
                                        </p:tav>
                                        <p:tav tm="100000">
                                          <p:val>
                                            <p:strVal val="#ppt_x"/>
                                          </p:val>
                                        </p:tav>
                                      </p:tavLst>
                                    </p:anim>
                                    <p:anim calcmode="lin" valueType="num">
                                      <p:cBhvr>
                                        <p:cTn id="84" dur="500" fill="hold"/>
                                        <p:tgtEl>
                                          <p:spTgt spid="3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anim calcmode="lin" valueType="num">
                                      <p:cBhvr>
                                        <p:cTn id="97" dur="500" fill="hold"/>
                                        <p:tgtEl>
                                          <p:spTgt spid="40"/>
                                        </p:tgtEl>
                                        <p:attrNameLst>
                                          <p:attrName>ppt_x</p:attrName>
                                        </p:attrNameLst>
                                      </p:cBhvr>
                                      <p:tavLst>
                                        <p:tav tm="0">
                                          <p:val>
                                            <p:fltVal val="0.5"/>
                                          </p:val>
                                        </p:tav>
                                        <p:tav tm="100000">
                                          <p:val>
                                            <p:strVal val="#ppt_x"/>
                                          </p:val>
                                        </p:tav>
                                      </p:tavLst>
                                    </p:anim>
                                    <p:anim calcmode="lin" valueType="num">
                                      <p:cBhvr>
                                        <p:cTn id="98" dur="500" fill="hold"/>
                                        <p:tgtEl>
                                          <p:spTgt spid="4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fltVal val="0.5"/>
                                          </p:val>
                                        </p:tav>
                                        <p:tav tm="100000">
                                          <p:val>
                                            <p:strVal val="#ppt_x"/>
                                          </p:val>
                                        </p:tav>
                                      </p:tavLst>
                                    </p:anim>
                                    <p:anim calcmode="lin" valueType="num">
                                      <p:cBhvr>
                                        <p:cTn id="105" dur="500" fill="hold"/>
                                        <p:tgtEl>
                                          <p:spTgt spid="4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anim calcmode="lin" valueType="num">
                                      <p:cBhvr>
                                        <p:cTn id="111" dur="500" fill="hold"/>
                                        <p:tgtEl>
                                          <p:spTgt spid="42"/>
                                        </p:tgtEl>
                                        <p:attrNameLst>
                                          <p:attrName>ppt_x</p:attrName>
                                        </p:attrNameLst>
                                      </p:cBhvr>
                                      <p:tavLst>
                                        <p:tav tm="0">
                                          <p:val>
                                            <p:fltVal val="0.5"/>
                                          </p:val>
                                        </p:tav>
                                        <p:tav tm="100000">
                                          <p:val>
                                            <p:strVal val="#ppt_x"/>
                                          </p:val>
                                        </p:tav>
                                      </p:tavLst>
                                    </p:anim>
                                    <p:anim calcmode="lin" valueType="num">
                                      <p:cBhvr>
                                        <p:cTn id="112" dur="500" fill="hold"/>
                                        <p:tgtEl>
                                          <p:spTgt spid="4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500" fill="hold"/>
                                        <p:tgtEl>
                                          <p:spTgt spid="43"/>
                                        </p:tgtEl>
                                        <p:attrNameLst>
                                          <p:attrName>ppt_w</p:attrName>
                                        </p:attrNameLst>
                                      </p:cBhvr>
                                      <p:tavLst>
                                        <p:tav tm="0">
                                          <p:val>
                                            <p:fltVal val="0"/>
                                          </p:val>
                                        </p:tav>
                                        <p:tav tm="100000">
                                          <p:val>
                                            <p:strVal val="#ppt_w"/>
                                          </p:val>
                                        </p:tav>
                                      </p:tavLst>
                                    </p:anim>
                                    <p:anim calcmode="lin" valueType="num">
                                      <p:cBhvr>
                                        <p:cTn id="116" dur="500" fill="hold"/>
                                        <p:tgtEl>
                                          <p:spTgt spid="43"/>
                                        </p:tgtEl>
                                        <p:attrNameLst>
                                          <p:attrName>ppt_h</p:attrName>
                                        </p:attrNameLst>
                                      </p:cBhvr>
                                      <p:tavLst>
                                        <p:tav tm="0">
                                          <p:val>
                                            <p:fltVal val="0"/>
                                          </p:val>
                                        </p:tav>
                                        <p:tav tm="100000">
                                          <p:val>
                                            <p:strVal val="#ppt_h"/>
                                          </p:val>
                                        </p:tav>
                                      </p:tavLst>
                                    </p:anim>
                                    <p:animEffect transition="in" filter="fade">
                                      <p:cBhvr>
                                        <p:cTn id="117" dur="500"/>
                                        <p:tgtEl>
                                          <p:spTgt spid="43"/>
                                        </p:tgtEl>
                                      </p:cBhvr>
                                    </p:animEffect>
                                    <p:anim calcmode="lin" valueType="num">
                                      <p:cBhvr>
                                        <p:cTn id="118" dur="500" fill="hold"/>
                                        <p:tgtEl>
                                          <p:spTgt spid="43"/>
                                        </p:tgtEl>
                                        <p:attrNameLst>
                                          <p:attrName>ppt_x</p:attrName>
                                        </p:attrNameLst>
                                      </p:cBhvr>
                                      <p:tavLst>
                                        <p:tav tm="0">
                                          <p:val>
                                            <p:fltVal val="0.5"/>
                                          </p:val>
                                        </p:tav>
                                        <p:tav tm="100000">
                                          <p:val>
                                            <p:strVal val="#ppt_x"/>
                                          </p:val>
                                        </p:tav>
                                      </p:tavLst>
                                    </p:anim>
                                    <p:anim calcmode="lin" valueType="num">
                                      <p:cBhvr>
                                        <p:cTn id="119" dur="500" fill="hold"/>
                                        <p:tgtEl>
                                          <p:spTgt spid="4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anim calcmode="lin" valueType="num">
                                      <p:cBhvr>
                                        <p:cTn id="125" dur="500" fill="hold"/>
                                        <p:tgtEl>
                                          <p:spTgt spid="44"/>
                                        </p:tgtEl>
                                        <p:attrNameLst>
                                          <p:attrName>ppt_x</p:attrName>
                                        </p:attrNameLst>
                                      </p:cBhvr>
                                      <p:tavLst>
                                        <p:tav tm="0">
                                          <p:val>
                                            <p:fltVal val="0.5"/>
                                          </p:val>
                                        </p:tav>
                                        <p:tav tm="100000">
                                          <p:val>
                                            <p:strVal val="#ppt_x"/>
                                          </p:val>
                                        </p:tav>
                                      </p:tavLst>
                                    </p:anim>
                                    <p:anim calcmode="lin" valueType="num">
                                      <p:cBhvr>
                                        <p:cTn id="126" dur="500" fill="hold"/>
                                        <p:tgtEl>
                                          <p:spTgt spid="4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fltVal val="0.5"/>
                                          </p:val>
                                        </p:tav>
                                        <p:tav tm="100000">
                                          <p:val>
                                            <p:strVal val="#ppt_x"/>
                                          </p:val>
                                        </p:tav>
                                      </p:tavLst>
                                    </p:anim>
                                    <p:anim calcmode="lin" valueType="num">
                                      <p:cBhvr>
                                        <p:cTn id="133" dur="500" fill="hold"/>
                                        <p:tgtEl>
                                          <p:spTgt spid="4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anim calcmode="lin" valueType="num">
                                      <p:cBhvr>
                                        <p:cTn id="139" dur="500" fill="hold"/>
                                        <p:tgtEl>
                                          <p:spTgt spid="46"/>
                                        </p:tgtEl>
                                        <p:attrNameLst>
                                          <p:attrName>ppt_x</p:attrName>
                                        </p:attrNameLst>
                                      </p:cBhvr>
                                      <p:tavLst>
                                        <p:tav tm="0">
                                          <p:val>
                                            <p:fltVal val="0.5"/>
                                          </p:val>
                                        </p:tav>
                                        <p:tav tm="100000">
                                          <p:val>
                                            <p:strVal val="#ppt_x"/>
                                          </p:val>
                                        </p:tav>
                                      </p:tavLst>
                                    </p:anim>
                                    <p:anim calcmode="lin" valueType="num">
                                      <p:cBhvr>
                                        <p:cTn id="140" dur="500" fill="hold"/>
                                        <p:tgtEl>
                                          <p:spTgt spid="4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 calcmode="lin" valueType="num">
                                      <p:cBhvr>
                                        <p:cTn id="143" dur="500" fill="hold"/>
                                        <p:tgtEl>
                                          <p:spTgt spid="47"/>
                                        </p:tgtEl>
                                        <p:attrNameLst>
                                          <p:attrName>ppt_w</p:attrName>
                                        </p:attrNameLst>
                                      </p:cBhvr>
                                      <p:tavLst>
                                        <p:tav tm="0">
                                          <p:val>
                                            <p:fltVal val="0"/>
                                          </p:val>
                                        </p:tav>
                                        <p:tav tm="100000">
                                          <p:val>
                                            <p:strVal val="#ppt_w"/>
                                          </p:val>
                                        </p:tav>
                                      </p:tavLst>
                                    </p:anim>
                                    <p:anim calcmode="lin" valueType="num">
                                      <p:cBhvr>
                                        <p:cTn id="144" dur="500" fill="hold"/>
                                        <p:tgtEl>
                                          <p:spTgt spid="47"/>
                                        </p:tgtEl>
                                        <p:attrNameLst>
                                          <p:attrName>ppt_h</p:attrName>
                                        </p:attrNameLst>
                                      </p:cBhvr>
                                      <p:tavLst>
                                        <p:tav tm="0">
                                          <p:val>
                                            <p:fltVal val="0"/>
                                          </p:val>
                                        </p:tav>
                                        <p:tav tm="100000">
                                          <p:val>
                                            <p:strVal val="#ppt_h"/>
                                          </p:val>
                                        </p:tav>
                                      </p:tavLst>
                                    </p:anim>
                                    <p:animEffect transition="in" filter="fade">
                                      <p:cBhvr>
                                        <p:cTn id="145" dur="500"/>
                                        <p:tgtEl>
                                          <p:spTgt spid="47"/>
                                        </p:tgtEl>
                                      </p:cBhvr>
                                    </p:animEffect>
                                    <p:anim calcmode="lin" valueType="num">
                                      <p:cBhvr>
                                        <p:cTn id="146" dur="500" fill="hold"/>
                                        <p:tgtEl>
                                          <p:spTgt spid="47"/>
                                        </p:tgtEl>
                                        <p:attrNameLst>
                                          <p:attrName>ppt_x</p:attrName>
                                        </p:attrNameLst>
                                      </p:cBhvr>
                                      <p:tavLst>
                                        <p:tav tm="0">
                                          <p:val>
                                            <p:fltVal val="0.5"/>
                                          </p:val>
                                        </p:tav>
                                        <p:tav tm="100000">
                                          <p:val>
                                            <p:strVal val="#ppt_x"/>
                                          </p:val>
                                        </p:tav>
                                      </p:tavLst>
                                    </p:anim>
                                    <p:anim calcmode="lin" valueType="num">
                                      <p:cBhvr>
                                        <p:cTn id="147" dur="500" fill="hold"/>
                                        <p:tgtEl>
                                          <p:spTgt spid="4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500" fill="hold"/>
                                        <p:tgtEl>
                                          <p:spTgt spid="48"/>
                                        </p:tgtEl>
                                        <p:attrNameLst>
                                          <p:attrName>ppt_w</p:attrName>
                                        </p:attrNameLst>
                                      </p:cBhvr>
                                      <p:tavLst>
                                        <p:tav tm="0">
                                          <p:val>
                                            <p:fltVal val="0"/>
                                          </p:val>
                                        </p:tav>
                                        <p:tav tm="100000">
                                          <p:val>
                                            <p:strVal val="#ppt_w"/>
                                          </p:val>
                                        </p:tav>
                                      </p:tavLst>
                                    </p:anim>
                                    <p:anim calcmode="lin" valueType="num">
                                      <p:cBhvr>
                                        <p:cTn id="151" dur="500" fill="hold"/>
                                        <p:tgtEl>
                                          <p:spTgt spid="48"/>
                                        </p:tgtEl>
                                        <p:attrNameLst>
                                          <p:attrName>ppt_h</p:attrName>
                                        </p:attrNameLst>
                                      </p:cBhvr>
                                      <p:tavLst>
                                        <p:tav tm="0">
                                          <p:val>
                                            <p:fltVal val="0"/>
                                          </p:val>
                                        </p:tav>
                                        <p:tav tm="100000">
                                          <p:val>
                                            <p:strVal val="#ppt_h"/>
                                          </p:val>
                                        </p:tav>
                                      </p:tavLst>
                                    </p:anim>
                                    <p:animEffect transition="in" filter="fade">
                                      <p:cBhvr>
                                        <p:cTn id="152" dur="500"/>
                                        <p:tgtEl>
                                          <p:spTgt spid="48"/>
                                        </p:tgtEl>
                                      </p:cBhvr>
                                    </p:animEffect>
                                    <p:anim calcmode="lin" valueType="num">
                                      <p:cBhvr>
                                        <p:cTn id="153" dur="500" fill="hold"/>
                                        <p:tgtEl>
                                          <p:spTgt spid="48"/>
                                        </p:tgtEl>
                                        <p:attrNameLst>
                                          <p:attrName>ppt_x</p:attrName>
                                        </p:attrNameLst>
                                      </p:cBhvr>
                                      <p:tavLst>
                                        <p:tav tm="0">
                                          <p:val>
                                            <p:fltVal val="0.5"/>
                                          </p:val>
                                        </p:tav>
                                        <p:tav tm="100000">
                                          <p:val>
                                            <p:strVal val="#ppt_x"/>
                                          </p:val>
                                        </p:tav>
                                      </p:tavLst>
                                    </p:anim>
                                    <p:anim calcmode="lin" valueType="num">
                                      <p:cBhvr>
                                        <p:cTn id="154" dur="500" fill="hold"/>
                                        <p:tgtEl>
                                          <p:spTgt spid="4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p:cTn id="157" dur="500" fill="hold"/>
                                        <p:tgtEl>
                                          <p:spTgt spid="49"/>
                                        </p:tgtEl>
                                        <p:attrNameLst>
                                          <p:attrName>ppt_w</p:attrName>
                                        </p:attrNameLst>
                                      </p:cBhvr>
                                      <p:tavLst>
                                        <p:tav tm="0">
                                          <p:val>
                                            <p:fltVal val="0"/>
                                          </p:val>
                                        </p:tav>
                                        <p:tav tm="100000">
                                          <p:val>
                                            <p:strVal val="#ppt_w"/>
                                          </p:val>
                                        </p:tav>
                                      </p:tavLst>
                                    </p:anim>
                                    <p:anim calcmode="lin" valueType="num">
                                      <p:cBhvr>
                                        <p:cTn id="158" dur="500" fill="hold"/>
                                        <p:tgtEl>
                                          <p:spTgt spid="49"/>
                                        </p:tgtEl>
                                        <p:attrNameLst>
                                          <p:attrName>ppt_h</p:attrName>
                                        </p:attrNameLst>
                                      </p:cBhvr>
                                      <p:tavLst>
                                        <p:tav tm="0">
                                          <p:val>
                                            <p:fltVal val="0"/>
                                          </p:val>
                                        </p:tav>
                                        <p:tav tm="100000">
                                          <p:val>
                                            <p:strVal val="#ppt_h"/>
                                          </p:val>
                                        </p:tav>
                                      </p:tavLst>
                                    </p:anim>
                                    <p:animEffect transition="in" filter="fade">
                                      <p:cBhvr>
                                        <p:cTn id="159" dur="500"/>
                                        <p:tgtEl>
                                          <p:spTgt spid="49"/>
                                        </p:tgtEl>
                                      </p:cBhvr>
                                    </p:animEffect>
                                    <p:anim calcmode="lin" valueType="num">
                                      <p:cBhvr>
                                        <p:cTn id="160" dur="500" fill="hold"/>
                                        <p:tgtEl>
                                          <p:spTgt spid="49"/>
                                        </p:tgtEl>
                                        <p:attrNameLst>
                                          <p:attrName>ppt_x</p:attrName>
                                        </p:attrNameLst>
                                      </p:cBhvr>
                                      <p:tavLst>
                                        <p:tav tm="0">
                                          <p:val>
                                            <p:fltVal val="0.5"/>
                                          </p:val>
                                        </p:tav>
                                        <p:tav tm="100000">
                                          <p:val>
                                            <p:strVal val="#ppt_x"/>
                                          </p:val>
                                        </p:tav>
                                      </p:tavLst>
                                    </p:anim>
                                    <p:anim calcmode="lin" valueType="num">
                                      <p:cBhvr>
                                        <p:cTn id="161" dur="500" fill="hold"/>
                                        <p:tgtEl>
                                          <p:spTgt spid="4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500" fill="hold"/>
                                        <p:tgtEl>
                                          <p:spTgt spid="53"/>
                                        </p:tgtEl>
                                        <p:attrNameLst>
                                          <p:attrName>ppt_w</p:attrName>
                                        </p:attrNameLst>
                                      </p:cBhvr>
                                      <p:tavLst>
                                        <p:tav tm="0">
                                          <p:val>
                                            <p:fltVal val="0"/>
                                          </p:val>
                                        </p:tav>
                                        <p:tav tm="100000">
                                          <p:val>
                                            <p:strVal val="#ppt_w"/>
                                          </p:val>
                                        </p:tav>
                                      </p:tavLst>
                                    </p:anim>
                                    <p:anim calcmode="lin" valueType="num">
                                      <p:cBhvr>
                                        <p:cTn id="172" dur="500" fill="hold"/>
                                        <p:tgtEl>
                                          <p:spTgt spid="53"/>
                                        </p:tgtEl>
                                        <p:attrNameLst>
                                          <p:attrName>ppt_h</p:attrName>
                                        </p:attrNameLst>
                                      </p:cBhvr>
                                      <p:tavLst>
                                        <p:tav tm="0">
                                          <p:val>
                                            <p:fltVal val="0"/>
                                          </p:val>
                                        </p:tav>
                                        <p:tav tm="100000">
                                          <p:val>
                                            <p:strVal val="#ppt_h"/>
                                          </p:val>
                                        </p:tav>
                                      </p:tavLst>
                                    </p:anim>
                                    <p:animEffect transition="in" filter="fade">
                                      <p:cBhvr>
                                        <p:cTn id="173" dur="500"/>
                                        <p:tgtEl>
                                          <p:spTgt spid="53"/>
                                        </p:tgtEl>
                                      </p:cBhvr>
                                    </p:animEffect>
                                    <p:anim calcmode="lin" valueType="num">
                                      <p:cBhvr>
                                        <p:cTn id="174" dur="500" fill="hold"/>
                                        <p:tgtEl>
                                          <p:spTgt spid="53"/>
                                        </p:tgtEl>
                                        <p:attrNameLst>
                                          <p:attrName>ppt_x</p:attrName>
                                        </p:attrNameLst>
                                      </p:cBhvr>
                                      <p:tavLst>
                                        <p:tav tm="0">
                                          <p:val>
                                            <p:fltVal val="0.5"/>
                                          </p:val>
                                        </p:tav>
                                        <p:tav tm="100000">
                                          <p:val>
                                            <p:strVal val="#ppt_x"/>
                                          </p:val>
                                        </p:tav>
                                      </p:tavLst>
                                    </p:anim>
                                    <p:anim calcmode="lin" valueType="num">
                                      <p:cBhvr>
                                        <p:cTn id="175" dur="500" fill="hold"/>
                                        <p:tgtEl>
                                          <p:spTgt spid="53"/>
                                        </p:tgtEl>
                                        <p:attrNameLst>
                                          <p:attrName>ppt_y</p:attrName>
                                        </p:attrNameLst>
                                      </p:cBhvr>
                                      <p:tavLst>
                                        <p:tav tm="0">
                                          <p:val>
                                            <p:fltVal val="0.5"/>
                                          </p:val>
                                        </p:tav>
                                        <p:tav tm="100000">
                                          <p:val>
                                            <p:strVal val="#ppt_y"/>
                                          </p:val>
                                        </p:tav>
                                      </p:tavLst>
                                    </p:anim>
                                  </p:childTnLst>
                                </p:cTn>
                              </p:par>
                              <p:par>
                                <p:cTn id="176" presetID="10" presetClass="entr" presetSubtype="0" fill="hold" grpId="0" nodeType="with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500"/>
                                        <p:tgtEl>
                                          <p:spTgt spid="2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fade">
                                      <p:cBhvr>
                                        <p:cTn id="186" dur="500"/>
                                        <p:tgtEl>
                                          <p:spTgt spid="4"/>
                                        </p:tgtEl>
                                      </p:cBhvr>
                                    </p:animEffect>
                                  </p:childTnLst>
                                </p:cTn>
                              </p:par>
                              <p:par>
                                <p:cTn id="187" presetID="10" presetClass="entr" presetSubtype="0" fill="hold" grpId="0" nodeType="withEffect">
                                  <p:stCondLst>
                                    <p:cond delay="0"/>
                                  </p:stCondLst>
                                  <p:iterate type="wd">
                                    <p:tmPct val="5000"/>
                                  </p:iterate>
                                  <p:childTnLst>
                                    <p:set>
                                      <p:cBhvr>
                                        <p:cTn id="188" dur="1" fill="hold">
                                          <p:stCondLst>
                                            <p:cond delay="0"/>
                                          </p:stCondLst>
                                        </p:cTn>
                                        <p:tgtEl>
                                          <p:spTgt spid="5"/>
                                        </p:tgtEl>
                                        <p:attrNameLst>
                                          <p:attrName>style.visibility</p:attrName>
                                        </p:attrNameLst>
                                      </p:cBhvr>
                                      <p:to>
                                        <p:strVal val="visible"/>
                                      </p:to>
                                    </p:set>
                                    <p:animEffect transition="in" filter="fade">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animEffect transition="in" filter="fade">
                                      <p:cBhvr>
                                        <p:cTn id="197" dur="500"/>
                                        <p:tgtEl>
                                          <p:spTgt spid="8"/>
                                        </p:tgtEl>
                                      </p:cBhvr>
                                    </p:animEffect>
                                  </p:childTnLst>
                                </p:cTn>
                              </p:par>
                              <p:par>
                                <p:cTn id="198" presetID="10" presetClass="entr" presetSubtype="0" fill="hold" grpId="0" nodeType="withEffect">
                                  <p:stCondLst>
                                    <p:cond delay="0"/>
                                  </p:stCondLst>
                                  <p:iterate type="wd">
                                    <p:tmPct val="5000"/>
                                  </p:iterate>
                                  <p:childTnLst>
                                    <p:set>
                                      <p:cBhvr>
                                        <p:cTn id="199" dur="1" fill="hold">
                                          <p:stCondLst>
                                            <p:cond delay="0"/>
                                          </p:stCondLst>
                                        </p:cTn>
                                        <p:tgtEl>
                                          <p:spTgt spid="9"/>
                                        </p:tgtEl>
                                        <p:attrNameLst>
                                          <p:attrName>style.visibility</p:attrName>
                                        </p:attrNameLst>
                                      </p:cBhvr>
                                      <p:to>
                                        <p:strVal val="visible"/>
                                      </p:to>
                                    </p:set>
                                    <p:animEffect transition="in" filter="fade">
                                      <p:cBhvr>
                                        <p:cTn id="200" dur="500"/>
                                        <p:tgtEl>
                                          <p:spTgt spid="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Effect transition="in" filter="fade">
                                      <p:cBhvr>
                                        <p:cTn id="205" dur="500"/>
                                        <p:tgtEl>
                                          <p:spTgt spid="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
                                        </p:tgtEl>
                                        <p:attrNameLst>
                                          <p:attrName>style.visibility</p:attrName>
                                        </p:attrNameLst>
                                      </p:cBhvr>
                                      <p:to>
                                        <p:strVal val="visible"/>
                                      </p:to>
                                    </p:set>
                                    <p:animEffect transition="in" filter="fade">
                                      <p:cBhvr>
                                        <p:cTn id="208" dur="500"/>
                                        <p:tgtEl>
                                          <p:spTgt spid="6"/>
                                        </p:tgtEl>
                                      </p:cBhvr>
                                    </p:animEffect>
                                  </p:childTnLst>
                                </p:cTn>
                              </p:par>
                              <p:par>
                                <p:cTn id="209" presetID="10" presetClass="entr" presetSubtype="0" fill="hold" grpId="0" nodeType="withEffect">
                                  <p:stCondLst>
                                    <p:cond delay="0"/>
                                  </p:stCondLst>
                                  <p:iterate type="wd">
                                    <p:tmPct val="5000"/>
                                  </p:iterate>
                                  <p:childTnLst>
                                    <p:set>
                                      <p:cBhvr>
                                        <p:cTn id="210" dur="1" fill="hold">
                                          <p:stCondLst>
                                            <p:cond delay="0"/>
                                          </p:stCondLst>
                                        </p:cTn>
                                        <p:tgtEl>
                                          <p:spTgt spid="7"/>
                                        </p:tgtEl>
                                        <p:attrNameLst>
                                          <p:attrName>style.visibility</p:attrName>
                                        </p:attrNameLst>
                                      </p:cBhvr>
                                      <p:to>
                                        <p:strVal val="visible"/>
                                      </p:to>
                                    </p:set>
                                    <p:animEffect transition="in" filter="fade">
                                      <p:cBhvr>
                                        <p:cTn id="211" dur="500"/>
                                        <p:tgtEl>
                                          <p:spTgt spid="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24"/>
                                        </p:tgtEl>
                                        <p:attrNameLst>
                                          <p:attrName>style.visibility</p:attrName>
                                        </p:attrNameLst>
                                      </p:cBhvr>
                                      <p:to>
                                        <p:strVal val="visible"/>
                                      </p:to>
                                    </p:set>
                                    <p:animEffect transition="in" filter="fade">
                                      <p:cBhvr>
                                        <p:cTn id="216" dur="500"/>
                                        <p:tgtEl>
                                          <p:spTgt spid="2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
                                        </p:tgtEl>
                                        <p:attrNameLst>
                                          <p:attrName>style.visibility</p:attrName>
                                        </p:attrNameLst>
                                      </p:cBhvr>
                                      <p:to>
                                        <p:strVal val="visible"/>
                                      </p:to>
                                    </p:set>
                                    <p:animEffect transition="in" filter="fade">
                                      <p:cBhvr>
                                        <p:cTn id="219" dur="500"/>
                                        <p:tgtEl>
                                          <p:spTgt spid="10"/>
                                        </p:tgtEl>
                                      </p:cBhvr>
                                    </p:animEffect>
                                  </p:childTnLst>
                                </p:cTn>
                              </p:par>
                              <p:par>
                                <p:cTn id="220" presetID="10" presetClass="entr" presetSubtype="0" fill="hold" grpId="0" nodeType="withEffect">
                                  <p:stCondLst>
                                    <p:cond delay="0"/>
                                  </p:stCondLst>
                                  <p:iterate type="wd">
                                    <p:tmPct val="5000"/>
                                  </p:iterate>
                                  <p:childTnLst>
                                    <p:set>
                                      <p:cBhvr>
                                        <p:cTn id="221" dur="1" fill="hold">
                                          <p:stCondLst>
                                            <p:cond delay="0"/>
                                          </p:stCondLst>
                                        </p:cTn>
                                        <p:tgtEl>
                                          <p:spTgt spid="11"/>
                                        </p:tgtEl>
                                        <p:attrNameLst>
                                          <p:attrName>style.visibility</p:attrName>
                                        </p:attrNameLst>
                                      </p:cBhvr>
                                      <p:to>
                                        <p:strVal val="visible"/>
                                      </p:to>
                                    </p:set>
                                    <p:animEffect transition="in" filter="fade">
                                      <p:cBhvr>
                                        <p:cTn id="2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7097607" y="3774038"/>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980888" y="4420369"/>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par>
                          <p:cTn id="12" fill="hold">
                            <p:stCondLst>
                              <p:cond delay="25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0ED3E-0652-F749-AE89-09E586DFE156}"/>
              </a:ext>
            </a:extLst>
          </p:cNvPr>
          <p:cNvGrpSpPr/>
          <p:nvPr/>
        </p:nvGrpSpPr>
        <p:grpSpPr>
          <a:xfrm>
            <a:off x="0" y="479236"/>
            <a:ext cx="5853584" cy="584775"/>
            <a:chOff x="0" y="479236"/>
            <a:chExt cx="5853584" cy="584775"/>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研究过程概述</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solidFill>
            <a:schemeClr val="accent1">
              <a:lumMod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497389" y="5368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在前两个阶段基础上选取合适的软件架构，开发实现功能需求。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300" fill="hold"/>
                                        <p:tgtEl>
                                          <p:spTgt spid="55"/>
                                        </p:tgtEl>
                                        <p:attrNameLst>
                                          <p:attrName>ppt_w</p:attrName>
                                        </p:attrNameLst>
                                      </p:cBhvr>
                                      <p:tavLst>
                                        <p:tav tm="0">
                                          <p:val>
                                            <p:fltVal val="0"/>
                                          </p:val>
                                        </p:tav>
                                        <p:tav tm="100000">
                                          <p:val>
                                            <p:strVal val="#ppt_w"/>
                                          </p:val>
                                        </p:tav>
                                      </p:tavLst>
                                    </p:anim>
                                    <p:anim calcmode="lin" valueType="num">
                                      <p:cBhvr>
                                        <p:cTn id="16" dur="300" fill="hold"/>
                                        <p:tgtEl>
                                          <p:spTgt spid="55"/>
                                        </p:tgtEl>
                                        <p:attrNameLst>
                                          <p:attrName>ppt_h</p:attrName>
                                        </p:attrNameLst>
                                      </p:cBhvr>
                                      <p:tavLst>
                                        <p:tav tm="0">
                                          <p:val>
                                            <p:fltVal val="0"/>
                                          </p:val>
                                        </p:tav>
                                        <p:tav tm="100000">
                                          <p:val>
                                            <p:strVal val="#ppt_h"/>
                                          </p:val>
                                        </p:tav>
                                      </p:tavLst>
                                    </p:anim>
                                    <p:animEffect transition="in" filter="fade">
                                      <p:cBhvr>
                                        <p:cTn id="17" dur="300"/>
                                        <p:tgtEl>
                                          <p:spTgt spid="55"/>
                                        </p:tgtEl>
                                      </p:cBhvr>
                                    </p:animEffect>
                                  </p:childTnLst>
                                </p:cTn>
                              </p:par>
                            </p:childTnLst>
                          </p:cTn>
                        </p:par>
                        <p:par>
                          <p:cTn id="18" fill="hold">
                            <p:stCondLst>
                              <p:cond delay="10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250"/>
                                  </p:stCondLst>
                                  <p:iterate type="wd">
                                    <p:tmPct val="4000"/>
                                  </p:iterate>
                                  <p:childTnLst>
                                    <p:set>
                                      <p:cBhvr>
                                        <p:cTn id="26" dur="1" fill="hold">
                                          <p:stCondLst>
                                            <p:cond delay="0"/>
                                          </p:stCondLst>
                                        </p:cTn>
                                        <p:tgtEl>
                                          <p:spTgt spid="27"/>
                                        </p:tgtEl>
                                        <p:attrNameLst>
                                          <p:attrName>style.visibility</p:attrName>
                                        </p:attrNameLst>
                                      </p:cBhvr>
                                      <p:to>
                                        <p:strVal val="visible"/>
                                      </p:to>
                                    </p:set>
                                    <p:animEffect transition="in" filter="fade">
                                      <p:cBhvr>
                                        <p:cTn id="27" dur="4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300"/>
                                        <p:tgtEl>
                                          <p:spTgt spid="37"/>
                                        </p:tgtEl>
                                      </p:cBhvr>
                                    </p:animEffect>
                                  </p:childTnLst>
                                </p:cTn>
                              </p:par>
                              <p:par>
                                <p:cTn id="33" presetID="2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3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4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400"/>
                                        <p:tgtEl>
                                          <p:spTgt spid="43"/>
                                        </p:tgtEl>
                                      </p:cBhvr>
                                    </p:animEffect>
                                  </p:childTnLst>
                                </p:cTn>
                              </p:par>
                              <p:par>
                                <p:cTn id="42" presetID="10" presetClass="entr" presetSubtype="0" fill="hold" grpId="0" nodeType="withEffect">
                                  <p:stCondLst>
                                    <p:cond delay="250"/>
                                  </p:stCondLst>
                                  <p:iterate type="wd">
                                    <p:tmPct val="4000"/>
                                  </p:iterate>
                                  <p:childTnLst>
                                    <p:set>
                                      <p:cBhvr>
                                        <p:cTn id="43" dur="1" fill="hold">
                                          <p:stCondLst>
                                            <p:cond delay="0"/>
                                          </p:stCondLst>
                                        </p:cTn>
                                        <p:tgtEl>
                                          <p:spTgt spid="42"/>
                                        </p:tgtEl>
                                        <p:attrNameLst>
                                          <p:attrName>style.visibility</p:attrName>
                                        </p:attrNameLst>
                                      </p:cBhvr>
                                      <p:to>
                                        <p:strVal val="visible"/>
                                      </p:to>
                                    </p:set>
                                    <p:animEffect transition="in" filter="fade">
                                      <p:cBhvr>
                                        <p:cTn id="44" dur="4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300"/>
                                        <p:tgtEl>
                                          <p:spTgt spid="41"/>
                                        </p:tgtEl>
                                      </p:cBhvr>
                                    </p:animEffect>
                                  </p:childTnLst>
                                </p:cTn>
                              </p:par>
                              <p:par>
                                <p:cTn id="50" presetID="22" presetClass="entr" presetSubtype="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4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400"/>
                                        <p:tgtEl>
                                          <p:spTgt spid="45"/>
                                        </p:tgtEl>
                                      </p:cBhvr>
                                    </p:animEffect>
                                  </p:childTnLst>
                                </p:cTn>
                              </p:par>
                              <p:par>
                                <p:cTn id="59" presetID="10" presetClass="entr" presetSubtype="0" fill="hold" grpId="0" nodeType="withEffect">
                                  <p:stCondLst>
                                    <p:cond delay="250"/>
                                  </p:stCondLst>
                                  <p:iterate type="wd">
                                    <p:tmPct val="4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27" grpId="0"/>
      <p:bldP spid="28" grpId="0"/>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241885" y="1635163"/>
            <a:ext cx="5223399" cy="5223399"/>
          </a:xfrm>
          <a:prstGeom prst="rect">
            <a:avLst/>
          </a:prstGeom>
        </p:spPr>
      </p:pic>
      <p:sp>
        <p:nvSpPr>
          <p:cNvPr id="11" name="椭圆 10"/>
          <p:cNvSpPr/>
          <p:nvPr/>
        </p:nvSpPr>
        <p:spPr>
          <a:xfrm>
            <a:off x="3534051" y="4099197"/>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5976893" y="1254362"/>
            <a:ext cx="5007249" cy="1225333"/>
          </a:xfrm>
          <a:prstGeom prst="rect">
            <a:avLst/>
          </a:prstGeom>
        </p:spPr>
        <p:txBody>
          <a:bodyPr wrap="square" lIns="91438" tIns="45719" rIns="91438" bIns="45719">
            <a:spAutoFit/>
          </a:bodyPr>
          <a:lstStyle/>
          <a:p>
            <a:pPr>
              <a:lnSpc>
                <a:spcPct val="130000"/>
              </a:lnSpc>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二、算法集成</a:t>
            </a:r>
            <a:endParaRPr lang="en-US" altLang="zh-CN" sz="1600"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社区搜索算法（</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ATC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Louvain</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相似度算法（</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中心度算法（中介中心性）</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7752903" y="4294852"/>
            <a:ext cx="3457055" cy="945257"/>
          </a:xfrm>
          <a:prstGeom prst="rect">
            <a:avLst/>
          </a:prstGeom>
        </p:spPr>
        <p:txBody>
          <a:bodyPr wrap="square" lIns="91438" tIns="45719" rIns="91438" bIns="45719">
            <a:spAutoFit/>
          </a:bodyPr>
          <a:lstStyle/>
          <a:p>
            <a:pPr>
              <a:lnSpc>
                <a:spcPct val="130000"/>
              </a:lnSpc>
            </a:pPr>
            <a:r>
              <a:rPr lang="zh-CN" altLang="en-US" sz="1600" b="1" dirty="0">
                <a:solidFill>
                  <a:schemeClr val="accent1">
                    <a:lumMod val="50000"/>
                  </a:schemeClr>
                </a:solidFill>
                <a:latin typeface="微软雅黑" panose="020B0503020204020204" pitchFamily="34" charset="-122"/>
                <a:ea typeface="微软雅黑" panose="020B0503020204020204" pitchFamily="34" charset="-122"/>
              </a:rPr>
              <a:t>三、系统实现</a:t>
            </a:r>
            <a:endParaRPr lang="en-US" altLang="zh-CN" sz="1600"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前端可视化模块</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后端</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接口模块</a:t>
            </a:r>
          </a:p>
        </p:txBody>
      </p:sp>
      <p:sp>
        <p:nvSpPr>
          <p:cNvPr id="19" name="矩形 18"/>
          <p:cNvSpPr/>
          <p:nvPr/>
        </p:nvSpPr>
        <p:spPr>
          <a:xfrm>
            <a:off x="221588" y="3926843"/>
            <a:ext cx="3540183" cy="2505684"/>
          </a:xfrm>
          <a:prstGeom prst="rect">
            <a:avLst/>
          </a:prstGeom>
        </p:spPr>
        <p:txBody>
          <a:bodyPr wrap="square" lIns="91438" tIns="45719" rIns="91438" bIns="45719">
            <a:spAutoFit/>
          </a:bodyPr>
          <a:lstStyle/>
          <a:p>
            <a:pPr>
              <a:lnSpc>
                <a:spcPct val="130000"/>
              </a:lnSpc>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一、数据建模</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数据中提取论文所需的信息（分词）</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文献库中抽取数据关系，构建图数据模型（两类节点、两类边）</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5649015" y="1381342"/>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40556E8-8143-9A42-B00E-5B57965E758F}"/>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11231</TotalTime>
  <Words>3187</Words>
  <Application>Microsoft Macintosh PowerPoint</Application>
  <PresentationFormat>宽屏</PresentationFormat>
  <Paragraphs>489</Paragraphs>
  <Slides>33</Slides>
  <Notes>23</Notes>
  <HiddenSlides>0</HiddenSlides>
  <MMClips>11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等线</vt:lpstr>
      <vt:lpstr>华文细黑</vt:lpstr>
      <vt:lpstr>宋体</vt:lpstr>
      <vt:lpstr>微软雅黑</vt:lpstr>
      <vt:lpstr>Arial</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Microsoft Office User</cp:lastModifiedBy>
  <cp:revision>291</cp:revision>
  <dcterms:created xsi:type="dcterms:W3CDTF">2017-05-16T12:45:30Z</dcterms:created>
  <dcterms:modified xsi:type="dcterms:W3CDTF">2021-05-25T17:14:49Z</dcterms:modified>
</cp:coreProperties>
</file>